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4" r:id="rId2"/>
    <p:sldMasterId id="2147483656" r:id="rId3"/>
    <p:sldMasterId id="2147483658" r:id="rId4"/>
    <p:sldMasterId id="2147483660" r:id="rId5"/>
    <p:sldMasterId id="2147483724" r:id="rId6"/>
  </p:sldMasterIdLst>
  <p:notesMasterIdLst>
    <p:notesMasterId r:id="rId18"/>
  </p:notesMasterIdLst>
  <p:sldIdLst>
    <p:sldId id="256" r:id="rId7"/>
    <p:sldId id="286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267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7" autoAdjust="0"/>
    <p:restoredTop sz="94669" autoAdjust="0"/>
  </p:normalViewPr>
  <p:slideViewPr>
    <p:cSldViewPr>
      <p:cViewPr varScale="1">
        <p:scale>
          <a:sx n="74" d="100"/>
          <a:sy n="74" d="100"/>
        </p:scale>
        <p:origin x="17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54F8A74-2E58-470E-88F3-F777761FB296}" type="datetimeFigureOut">
              <a:rPr lang="nl-NL"/>
              <a:pPr>
                <a:defRPr/>
              </a:pPr>
              <a:t>7-9-2015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24C478-E1B7-44E2-BFC5-86F00999EC2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870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  <a:ln algn="ctr"/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9D84D-7BE9-40ED-8064-CC65399B87C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B43AE-FDF9-49A5-BDAF-7D7CA2F528B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419600" y="1916113"/>
            <a:ext cx="3811588" cy="19796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419600" y="4048125"/>
            <a:ext cx="3811588" cy="1981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9AD91-5748-46EF-AE44-663BAEE1317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E27A-ADAE-403C-9951-58D00C5A4EA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916113"/>
            <a:ext cx="7773988" cy="4113212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6588125" y="730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C6ECC-EBA7-4E8A-8736-2C6CBD091A5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5328E-7D3B-4085-9882-FE2CB9FAB20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1C566-13A5-47F8-A3B5-C3CF0BA2048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42C8F-ABCA-475D-8DF6-A7C97E34EB4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FCAF6-325E-4BC9-B847-4206D543BDF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5AF12-CC26-4D4F-B1BF-F810E42440B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E7C60-F326-4CCF-9940-51B5B41A5EC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860B9-A55E-44B3-8714-36534D94E3A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0BD88-36A7-4BBD-8D83-07C89D3373C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5353-18BC-412C-9AA3-303A9D35F68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50874-0DF4-4FCD-A3D8-AB0CD38F3D7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73624-3FD3-4F7E-A95E-1BE245A2CD1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43373-AACE-417C-BF48-EDCCE156EF9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66B7D-0962-4CFC-A1AD-3D3D47CC248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3B3E3-7C83-4B40-94BE-C99DFA0A1FF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69F68-CAC8-4071-A399-899981955F9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07BD9-AB67-47B8-9A03-1147A27E968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00AE2-F3DA-4E20-AD36-D8307DC9FF9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0FCE6-87BD-4196-8EEC-0D468FAC0BB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3DA42-246D-435C-8E57-07D34D4D63C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A6D3-B778-4B3C-AA29-0D7B4991EA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615E3-596A-4897-8751-44BC301440C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1F28D-AAD5-4917-B60C-BF463F9E745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9BAE5-9220-498F-8C6C-CA94DBBC98F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CE09F-58D3-4D3E-8E59-398579F914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7B5C3-E77A-4707-93C3-24B441E04B2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8D815-8BD4-490D-AD82-C9DFE00FD4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4D73-D848-48C6-B9BC-1C54DC657DC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8A61B-22BD-4345-B58E-FE352C3492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A5029-6843-4C2B-84B5-3541ED560BE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2C72B-9968-4406-84B0-A22979543D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5DE77-D5C1-420E-B2A3-93A28BCB27B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85A87-C0CD-470F-B82F-9412A37CF94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7E12-0CE5-417F-8770-16FD768BF6F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A0C9C-2449-4FB8-A1F8-6E7E5FADF7A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CA28C-B4B3-4723-B7E1-B3EA693A2F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114E7-7A0E-4A1A-A3FF-72014EE740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F3B1E-6CD7-4456-99D0-2EC3F7BCD66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982E7-85AE-4643-8769-8775598F902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626D1-DAB1-4B9B-8280-1CD680F70F6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898D-6A5B-45B1-929D-0927CB87A8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A051D-5840-422F-A7CE-A867E637346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05C46-1FF3-4944-BC74-36D966DEBDD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11DB6-D393-4240-901F-36B021224A8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0B853-FA30-4A2F-B112-C42E8B1016C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391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7781E-8193-4FC9-982F-CC61D8A5A9D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35AF12-CC26-4D4F-B1BF-F810E42440BB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81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5269F68-CAC8-4071-A399-899981955F94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75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A17B5C3-E77A-4707-93C3-24B441E04B2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58CA28C-B4B3-4723-B7E1-B3EA693A2F18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20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D0244F-D9F3-4BFF-9A18-09C4A5E2C7E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6702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5FCF3-0503-42D8-A2D7-B7E672877E6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120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8BB8540-E7ED-43A6-9593-FE03F2A253E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9335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889D84D-7BE9-40ED-8064-CC65399B87C0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7144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6AB43AE-FDF9-49A5-BDAF-7D7CA2F528BD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299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E27A-ADAE-403C-9951-58D00C5A4EA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3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0244F-D9F3-4BFF-9A18-09C4A5E2C7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916113"/>
            <a:ext cx="7773988" cy="4113212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6588125" y="730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C6ECC-EBA7-4E8A-8736-2C6CBD091A5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7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5FCF3-0503-42D8-A2D7-B7E672877E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B8540-E7ED-43A6-9593-FE03F2A253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F0FF85-5CE3-4219-A38D-6556F41BF20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  <p:sldLayoutId id="2147483667" r:id="rId12"/>
    <p:sldLayoutId id="2147483666" r:id="rId13"/>
    <p:sldLayoutId id="2147483718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E45500-1ABB-4B63-8770-87A1FE6F47C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87" r:id="rId2"/>
    <p:sldLayoutId id="2147483686" r:id="rId3"/>
    <p:sldLayoutId id="2147483685" r:id="rId4"/>
    <p:sldLayoutId id="2147483684" r:id="rId5"/>
    <p:sldLayoutId id="2147483683" r:id="rId6"/>
    <p:sldLayoutId id="2147483682" r:id="rId7"/>
    <p:sldLayoutId id="2147483681" r:id="rId8"/>
    <p:sldLayoutId id="2147483680" r:id="rId9"/>
    <p:sldLayoutId id="2147483679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79D8BF-4EAC-476E-B515-F96651BF160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697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DEAE57-625C-4C96-8BF1-CBA6A41CA2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7216E5-1817-44B0-AC42-5D4420BD317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7" r:id="rId2"/>
    <p:sldLayoutId id="2147483716" r:id="rId3"/>
    <p:sldLayoutId id="2147483715" r:id="rId4"/>
    <p:sldLayoutId id="2147483714" r:id="rId5"/>
    <p:sldLayoutId id="2147483713" r:id="rId6"/>
    <p:sldLayoutId id="2147483712" r:id="rId7"/>
    <p:sldLayoutId id="2147483711" r:id="rId8"/>
    <p:sldLayoutId id="2147483710" r:id="rId9"/>
    <p:sldLayoutId id="2147483709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CF0FF85-5CE3-4219-A38D-6556F41BF208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414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nl/url?url=http://www.wiskundemeisjes.nl/20091219/eerlijk-is-het-makkelijkst/&amp;rct=j&amp;frm=1&amp;q=&amp;esrc=s&amp;sa=U&amp;ei=q6WEVP_wO8PaPcr9gKgF&amp;ved=0CC4Q9QEwDDhQ&amp;usg=AFQjCNEHC8iBJM7qPvP99kOJGh3nazHy_A" TargetMode="External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nl/url?url=https://www.become-it.nl/nl/planning-erp-inkoop/inkoopfactuur/288/&amp;rct=j&amp;frm=1&amp;q=&amp;esrc=s&amp;sa=U&amp;ei=l6SEVOWJBMfJPP6vgOgC&amp;ved=0CBgQ9QEwAQ&amp;usg=AFQjCNGkDaPF06nEmr9Oyt67diyRfRWkag" TargetMode="External"/><Relationship Id="rId1" Type="http://schemas.openxmlformats.org/officeDocument/2006/relationships/slideLayout" Target="../slideLayouts/slideLayout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nl/url?url=http://sargasso.nl/afschrijvingen-neemt-afscheid/&amp;rct=j&amp;frm=1&amp;q=&amp;esrc=s&amp;sa=U&amp;ei=y6SEVPLHI4LDOJmUgdgF&amp;ved=0CBYQ9QEwAA&amp;usg=AFQjCNGBSgv4QmmhBLV3uS-P6RznXRgtoQ" TargetMode="External"/><Relationship Id="rId1" Type="http://schemas.openxmlformats.org/officeDocument/2006/relationships/slideLayout" Target="../slideLayouts/slideLayout6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nl/url?url=http://payned.nl/nieuws/loonbeslag-wat-nu/&amp;rct=j&amp;frm=1&amp;q=&amp;esrc=s&amp;sa=U&amp;ei=9qSEVJqtNsW_PITvgYgP&amp;ved=0CCYQ9QEwCA&amp;usg=AFQjCNHvqkYd78LKxoBiyQRkfQOjCfYwNw" TargetMode="External"/><Relationship Id="rId1" Type="http://schemas.openxmlformats.org/officeDocument/2006/relationships/slideLayout" Target="../slideLayouts/slideLayout6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nl/url?url=http://www.admisoft.nl/accex.aspx&amp;rct=j&amp;frm=1&amp;q=&amp;esrc=s&amp;sa=U&amp;ei=KKWEVOfzNszJPcysgNAF&amp;ved=0CBoQ9QEwAg&amp;usg=AFQjCNE_iyFmKhUJuuwyoS5K8zak9SjXZg" TargetMode="External"/><Relationship Id="rId1" Type="http://schemas.openxmlformats.org/officeDocument/2006/relationships/slideLayout" Target="../slideLayouts/slideLayout6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nl/url?url=http://www.exploitatiekosten.com/tag/exploitatieoverzicht/&amp;rct=j&amp;frm=1&amp;q=&amp;esrc=s&amp;sa=U&amp;ei=YqWEVJqVC4evPOi7gMAF&amp;ved=0CDoQ9QEwEg&amp;usg=AFQjCNF5nY2GVgKCqNB7utknJXaGhGEuKw" TargetMode="External"/><Relationship Id="rId1" Type="http://schemas.openxmlformats.org/officeDocument/2006/relationships/slideLayout" Target="../slideLayouts/slideLayout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el 1"/>
          <p:cNvSpPr>
            <a:spLocks noGrp="1"/>
          </p:cNvSpPr>
          <p:nvPr>
            <p:ph type="ctrTitle"/>
          </p:nvPr>
        </p:nvSpPr>
        <p:spPr>
          <a:xfrm>
            <a:off x="2483768" y="1412776"/>
            <a:ext cx="4186237" cy="2303463"/>
          </a:xfrm>
          <a:ln/>
        </p:spPr>
        <p:txBody>
          <a:bodyPr/>
          <a:lstStyle/>
          <a:p>
            <a:pPr eaLnBrk="1" hangingPunct="1"/>
            <a:r>
              <a:rPr lang="nl-NL" b="1" dirty="0" err="1" smtClean="0"/>
              <a:t>Bedrijfs-administratie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/>
              <a:t/>
            </a:r>
            <a:br>
              <a:rPr lang="nl-NL" b="1" dirty="0"/>
            </a:br>
            <a:r>
              <a:rPr lang="nl-NL" sz="2400" b="1" dirty="0" smtClean="0"/>
              <a:t>les 5: </a:t>
            </a:r>
            <a:r>
              <a:rPr lang="nl-NL" sz="2400" b="1" smtClean="0"/>
              <a:t>Hdst </a:t>
            </a:r>
            <a:r>
              <a:rPr lang="nl-NL" sz="2400" b="1" dirty="0" smtClean="0"/>
              <a:t>3.6 – 3.10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404664"/>
            <a:ext cx="6645424" cy="648072"/>
          </a:xfrm>
        </p:spPr>
        <p:txBody>
          <a:bodyPr/>
          <a:lstStyle/>
          <a:p>
            <a:pPr algn="ctr"/>
            <a:r>
              <a:rPr lang="nl-NL" sz="2400" dirty="0" smtClean="0"/>
              <a:t>Vermogensvergelijking</a:t>
            </a:r>
            <a:r>
              <a:rPr lang="nl-NL" dirty="0" smtClean="0"/>
              <a:t> </a:t>
            </a:r>
            <a:r>
              <a:rPr lang="nl-NL" sz="1400" dirty="0" smtClean="0"/>
              <a:t>bij een eenmanszaak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916113"/>
            <a:ext cx="7632848" cy="4113212"/>
          </a:xfrm>
        </p:spPr>
        <p:txBody>
          <a:bodyPr/>
          <a:lstStyle/>
          <a:p>
            <a:pPr>
              <a:buFontTx/>
              <a:buNone/>
            </a:pPr>
            <a:r>
              <a:rPr lang="nl-NL" sz="1800" b="1" dirty="0" smtClean="0"/>
              <a:t>Eigen vermogen 1 januari	</a:t>
            </a:r>
            <a:r>
              <a:rPr lang="nl-NL" sz="1800" i="1" dirty="0" smtClean="0"/>
              <a:t>bijv</a:t>
            </a:r>
            <a:r>
              <a:rPr lang="nl-NL" sz="1800" i="1" dirty="0" smtClean="0"/>
              <a:t>.	€ 100.000 € 100.000  </a:t>
            </a:r>
          </a:p>
          <a:p>
            <a:pPr>
              <a:buFontTx/>
              <a:buNone/>
            </a:pPr>
            <a:r>
              <a:rPr lang="nl-NL" sz="1800" b="1" dirty="0" smtClean="0"/>
              <a:t>+ Privé-stortingen		</a:t>
            </a:r>
            <a:r>
              <a:rPr lang="nl-NL" sz="1800" b="1" dirty="0"/>
              <a:t> </a:t>
            </a:r>
            <a:r>
              <a:rPr lang="nl-NL" sz="1800" b="1" dirty="0" smtClean="0"/>
              <a:t>             </a:t>
            </a:r>
            <a:r>
              <a:rPr lang="nl-NL" sz="1800" i="1" dirty="0" smtClean="0"/>
              <a:t>+     </a:t>
            </a:r>
            <a:r>
              <a:rPr lang="nl-NL" sz="1800" i="1" dirty="0" smtClean="0"/>
              <a:t>5.000   + </a:t>
            </a:r>
            <a:r>
              <a:rPr lang="nl-NL" sz="1800" i="1" dirty="0" smtClean="0"/>
              <a:t>  2.000        </a:t>
            </a:r>
            <a:endParaRPr lang="nl-NL" sz="1800" i="1" dirty="0" smtClean="0"/>
          </a:p>
          <a:p>
            <a:pPr>
              <a:buFontTx/>
              <a:buNone/>
            </a:pPr>
            <a:r>
              <a:rPr lang="nl-NL" sz="1800" b="1" dirty="0" smtClean="0"/>
              <a:t>- Privé-opnamen				</a:t>
            </a:r>
            <a:r>
              <a:rPr lang="nl-NL" sz="1800" i="1" dirty="0" smtClean="0"/>
              <a:t>-   </a:t>
            </a:r>
            <a:r>
              <a:rPr lang="nl-NL" sz="1800" i="1" dirty="0" smtClean="0"/>
              <a:t> 30.000   -  24.000</a:t>
            </a:r>
            <a:endParaRPr lang="nl-NL" sz="1800" b="1" dirty="0" smtClean="0"/>
          </a:p>
          <a:p>
            <a:pPr>
              <a:buFontTx/>
              <a:buNone/>
            </a:pPr>
            <a:r>
              <a:rPr lang="nl-NL" sz="1800" b="1" dirty="0" smtClean="0"/>
              <a:t>+ Nettowinst				</a:t>
            </a:r>
            <a:r>
              <a:rPr lang="nl-NL" sz="1800" dirty="0" smtClean="0"/>
              <a:t>+ </a:t>
            </a:r>
            <a:r>
              <a:rPr lang="nl-NL" sz="1800" b="1" dirty="0" smtClean="0"/>
              <a:t> </a:t>
            </a:r>
            <a:r>
              <a:rPr lang="nl-NL" sz="1800" i="1" dirty="0" smtClean="0"/>
              <a:t> 18.000  +           </a:t>
            </a:r>
            <a:r>
              <a:rPr lang="nl-NL" sz="1800" i="1" dirty="0" smtClean="0"/>
              <a:t>0</a:t>
            </a:r>
            <a:endParaRPr lang="nl-NL" sz="1800" b="1" dirty="0" smtClean="0"/>
          </a:p>
          <a:p>
            <a:pPr>
              <a:buFontTx/>
              <a:buNone/>
            </a:pPr>
            <a:r>
              <a:rPr lang="nl-NL" sz="1800" b="1" u="sng" dirty="0" smtClean="0"/>
              <a:t>- Saldo verlies</a:t>
            </a:r>
            <a:r>
              <a:rPr lang="nl-NL" sz="1800" b="1" dirty="0" smtClean="0"/>
              <a:t>				</a:t>
            </a:r>
            <a:r>
              <a:rPr lang="nl-NL" sz="1800" i="1" u="sng" dirty="0" smtClean="0"/>
              <a:t>        </a:t>
            </a:r>
            <a:r>
              <a:rPr lang="nl-NL" sz="1800" i="1" u="sng" dirty="0" smtClean="0"/>
              <a:t>      </a:t>
            </a:r>
            <a:r>
              <a:rPr lang="nl-NL" sz="1800" i="1" u="sng" dirty="0" smtClean="0"/>
              <a:t>0</a:t>
            </a:r>
            <a:r>
              <a:rPr lang="nl-NL" sz="1800" i="1" dirty="0" smtClean="0"/>
              <a:t>  </a:t>
            </a:r>
            <a:r>
              <a:rPr lang="nl-NL" sz="1800" i="1" u="sng" dirty="0" smtClean="0"/>
              <a:t>-   16.000</a:t>
            </a:r>
            <a:r>
              <a:rPr lang="nl-NL" sz="1800" b="1" i="1" u="sng" dirty="0" smtClean="0"/>
              <a:t> </a:t>
            </a:r>
            <a:r>
              <a:rPr lang="nl-NL" sz="1800" b="1" i="1" dirty="0" smtClean="0"/>
              <a:t>     </a:t>
            </a:r>
            <a:r>
              <a:rPr lang="nl-NL" sz="1800" b="1" dirty="0" smtClean="0"/>
              <a:t>   </a:t>
            </a:r>
            <a:r>
              <a:rPr lang="nl-NL" sz="1800" b="1" u="sng" dirty="0" smtClean="0"/>
              <a:t>                                    </a:t>
            </a:r>
            <a:endParaRPr lang="nl-NL" sz="1800" b="1" u="sng" dirty="0" smtClean="0"/>
          </a:p>
          <a:p>
            <a:pPr>
              <a:buFontTx/>
              <a:buNone/>
            </a:pPr>
            <a:r>
              <a:rPr lang="nl-NL" sz="1800" b="1" dirty="0" smtClean="0"/>
              <a:t>= Eigen vermogen 31 december</a:t>
            </a:r>
            <a:r>
              <a:rPr lang="nl-NL" sz="1800" dirty="0" smtClean="0"/>
              <a:t>		</a:t>
            </a:r>
            <a:r>
              <a:rPr lang="nl-NL" sz="1800" i="1" dirty="0" smtClean="0"/>
              <a:t>€  93.000   €  62.000</a:t>
            </a:r>
            <a:endParaRPr lang="nl-NL" sz="1800" i="1" u="sng" dirty="0" smtClean="0"/>
          </a:p>
        </p:txBody>
      </p:sp>
      <p:pic>
        <p:nvPicPr>
          <p:cNvPr id="95237" name="Picture 5" descr="ANd9GcTKK-Dxoo-IBcuNoebvVbzHDAmkilUsmB1MLagF0X0wI9LE0XkByq5aKl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4868863"/>
            <a:ext cx="1536700" cy="15367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4528588"/>
            <a:ext cx="3048000" cy="147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nl-NL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l-NL" sz="2400" b="1" i="1" u="sng" dirty="0" smtClean="0"/>
              <a:t>Huiswerk les 5:</a:t>
            </a:r>
          </a:p>
          <a:p>
            <a:pPr eaLnBrk="1" hangingPunct="1"/>
            <a:endParaRPr lang="nl-NL" b="1" dirty="0" smtClean="0"/>
          </a:p>
          <a:p>
            <a:pPr eaLnBrk="1" hangingPunct="1">
              <a:buFontTx/>
              <a:buNone/>
            </a:pPr>
            <a:r>
              <a:rPr lang="nl-NL" sz="1800" b="1" dirty="0" smtClean="0"/>
              <a:t>Maken de opdrachten van </a:t>
            </a:r>
            <a:r>
              <a:rPr lang="nl-NL" sz="1800" b="1" dirty="0" err="1" smtClean="0"/>
              <a:t>Hdst</a:t>
            </a:r>
            <a:r>
              <a:rPr lang="nl-NL" sz="1800" b="1" dirty="0" smtClean="0"/>
              <a:t>. 3 paragraaf 6 t/m 10 </a:t>
            </a:r>
          </a:p>
          <a:p>
            <a:pPr eaLnBrk="1" hangingPunct="1">
              <a:buFontTx/>
              <a:buNone/>
            </a:pPr>
            <a:r>
              <a:rPr lang="nl-NL" sz="1800" b="1" dirty="0" smtClean="0"/>
              <a:t>van het boek: Administratie voor het MKB</a:t>
            </a:r>
          </a:p>
          <a:p>
            <a:pPr algn="ctr" eaLnBrk="1" hangingPunct="1">
              <a:buFontTx/>
              <a:buNone/>
            </a:pPr>
            <a:endParaRPr lang="nl-NL" sz="1800" b="1" dirty="0" smtClean="0"/>
          </a:p>
          <a:p>
            <a:pPr eaLnBrk="1" hangingPunct="1">
              <a:buFontTx/>
              <a:buNone/>
            </a:pPr>
            <a:endParaRPr lang="nl-NL" b="1" dirty="0" smtClean="0"/>
          </a:p>
          <a:p>
            <a:pPr eaLnBrk="1" hangingPunct="1">
              <a:buFontTx/>
              <a:buNone/>
            </a:pPr>
            <a:r>
              <a:rPr lang="nl-NL" sz="2400" dirty="0" smtClean="0"/>
              <a:t>Dit wordt nabesproken in de volgende les.</a:t>
            </a:r>
          </a:p>
          <a:p>
            <a:pPr eaLnBrk="1" hangingPunct="1">
              <a:buFontTx/>
              <a:buNone/>
            </a:pPr>
            <a:endParaRPr lang="nl-NL" sz="2400" dirty="0" smtClean="0"/>
          </a:p>
          <a:p>
            <a:pPr eaLnBrk="1" hangingPunct="1">
              <a:buFontTx/>
              <a:buNone/>
            </a:pPr>
            <a:endParaRPr lang="nl-NL" sz="2400" dirty="0" smtClean="0"/>
          </a:p>
          <a:p>
            <a:pPr eaLnBrk="1" hangingPunct="1">
              <a:buFontTx/>
              <a:buNone/>
            </a:pPr>
            <a:r>
              <a:rPr lang="nl-NL" sz="2400" dirty="0" smtClean="0"/>
              <a:t>Succes.</a:t>
            </a:r>
          </a:p>
        </p:txBody>
      </p:sp>
      <p:sp>
        <p:nvSpPr>
          <p:cNvPr id="74755" name="AutoShape 2" descr="data:image/jpeg;base64,/9j/4AAQSkZJRgABAQAAAQABAAD/2wCEAAkGBxQSEhQUEhQWFhQUFBQUFBQUEhQVFxUVFBQWFxQUFRQYHSggGBolHBUUITEhJSkrLi4uFx8zODMsNygtLisBCgoKDg0OFxAQFyscHBwsLCwsLCwsLCwsLCwsLCwsLCwsLCwsLCwsLCwsLCwsLCwsLCwrLCwsNywsNzc3NyssK//AABEIALoBDwMBIgACEQEDEQH/xAAcAAABBQEBAQAAAAAAAAAAAAAEAAMFBgcCAQj/xABOEAABAwEBCAoPBgQFBQAAAAABAAIDEQQFBhIhMUFR0QcTFVNhcXOBkZMWIjIzQlRykqGxsrPB0vAUNENSouEXYoLCJERj0/EjJaPi4//EABgBAAMBAQAAAAAAAAAAAAAAAAABAgME/8QAIBEBAQACAgMBAQEBAAAAAAAAAAECEQMSEyExQVFhcf/aAAwDAQACEQMRAD8A165tgidFGXRsJMbCSWNJJLQSSaYyidzYd6j6tupK5XeIuTj9kIp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vDc2Heo+rbqRaSACuaaRtGjCA4g4gBF1URc+bFTQ5/tuUlG5Y03Fyu8RcnH7IRSFuV3iLk4/ZCKWxPFB7rvx4m5TmJz4s6nFTycZ4z6yrwxlvsrdRIz3ce3K1vQfmTIvidSoa08x+ZBvFRjUVb5sALacWKO9WRl8Dj4LRzHWiIbqvcaANyVyHWqDurk+KsVxrcCcuIj0ovDIO9WMWyTQ3oOte/a5P5P1a0w1y9qo6Qu9PfapP5P1a179pk0M/UmwV0jpD710bTJoZ+pefaZdDP1JVXNUdIO9dfapdDP1JfapdDP1JspYSOkHenPtUuhn6kvtUuhn6kNaLWxgq9zWjS4getCRXds7sQlb6vSVN6T9VLlfxJOtsgzM/UkLbJoZ+pMtcHCoII0g1C8e+ifSJ713LdJ7coZ6UG++Jw8AenWg7ZKXIPa0+kV2Sxvld+QfXOm3X1Efhjp/dQ8gQsiqceI7J11+JH4fp/deC/M716f3VacyqbkxJ+LEdqs5v2/0vT+6bkv9DcsXpCp08+hASRl2VXODErlV3dskNH4Lj/UNaulzLXtsTJKUwhWla0xrExZ1sl7/AN3i8n4lZcuGOOuqpbUmCvVyF0sDVWwS43D+eT3jlPWcqt2Dun8pJ7xysVlWVM5crvEXJx+yEUhbld4i5OP2QilqTxU0uxnjPrVyVKc7tjxla8X1OXx05RtquaZDUnFoUjVegrbt/GavWm4RAq3GvLnsdG4ZRpVoC9wGnKAn3uges89QK5aIjCQjKBOh6zIQx+NPhyGaU5G5AOFeLwvGlUm/C/yOBpjszg+Y17YY2R6TXI53Bk06FOWUx+njhcr6Wy6N0Y4W4UrgBjpnJp+VoxnmWe3Xv+keSIaRR1IwiQXnhzhvEKnhVFtd1ppAS6RzneG5ziSeAcHAorbcfEubPlyy9T068OLHH77Wie6bHurJhvccrnGvrqSu23QZQiMUNKGtcZ0AZDnVaikylCyy0qsOm2/bS8XOvrfA7tTgYxiGNh425Ffrj3xttJDXdq/oaToFch4FgYtNHA1NBlUrZrqyNNWEn+XHlByY8RzLTHth8ZZzHL7G/GDSh7RQKlXr3+YYbHaMROJryc+bC1q4yY12YZdo5bjcaClqeJDOCOkYUw6FaSgC/Gh5I6qUMC4cwBPsaN+z0ypt7QEZIgZ3gZU97AeV2Wi1i977vF5PxKx6eYnItgvd+7xeT8Ss+aeoc+JML0LxernNT7B3T+Uk945WGyqvWDun8pJ7xysNlWVM7crvEXJx+yEUhbld4i5OP2QilqTxUWV/bO4z61elQJz27uNa8X1OXw4Hp0CtEIHJ6Ny3RoXHiTtKpiNyfCgnohXYjovWldpEUbqKj3338PheY4A0UJDnuGFkykDgV5IxLBrukFzyTX0Vr8VhzZ2akdHDhMt2u76r4Z3wB5me+uC6jnHBLTUHtRQDHQ5MigLk2rbcb8uQ8+QoW22ilkazO2QtArjwT2w4xjIQFxbTgPx9ycvAcxWPW9W25M1gtTiQRx0px0CFs9CBjzmvNi+HpRtsaKU0tBUfC7BJp4Qr/U3E7pFFOPxeX06MXEfr4ph37/H4rsy15sY9BHrTcAwuID9qegKoVccJ+si6s05JINeAjT2uPoHpTlobmzZ6+tM4tP1kVJp+a3YAqDXj1LXdi6+IWuzFjjWWAhp0lhrtbj0Ecw0rDZNGZWbYjukYbpRs8GcOicOEguYfOa0c60w9Vln7b45iZfHRGOQsxW7KBJShJERK6mVR882gIUanco2enGi5TpKAmmGZXjBQ0q2K937tF5PxKx/ai5tRTLQAnKtgve+7ReT8So5r6gnxJr1eBernNT7B3T+Uk945WGyqvWDun8pJ7xysNlWVM7crvEXJx+yEUhbld4i5OP2QilqTxZ9aAcJx4StBWb2t3/Udj8IrXi+lfjvCXTXoYuTsTho51vSFxyp0uqhGJwuUUtJCOVPseopr04JSknR670zhZ5jH3YjeW0y5MdOGlVgUs22Z6VFceULehPXEedfPt3GbTNIAcTJHt5g4gD1LDmx3ZXRw3U0bt1la9pAzYxxgEfFRdyKhzsVaDHXjR5tIINNGPjUpse3qvt1oJIc2ztrtsgxVOZjCcrjn0DmWeMt9LzsllDsNQKE6tI9SDtbSw1HHzhaHdXY3khqbM7bm1rgPIbIOAHE13oPAVSrZAWvcxwILSQQcoIxEFTZcb8XLMp6qCe/tcWSppxEGg5iKdClIYqDhynjTdludVzn07RtK6C7KBTgpVd21+CPrHkTtl9QTGz6Gtc1BQKNdKU7I+oqebJrQzTUq5GdOMeSpzY5gL7p2UDwZdsPFGHP/ALV5etexNb5MGIYMbSNtlI7VgzgaXUyD1BXbY1uSwXRt0kbaR2dzoIwTXK8gmunBjPnqpGdrVpZUDPOupHoSQrdEga0SEoWUp+ZyDkanDDzPHGgZXIyY6EFMFpKRpz8VPitoveP+Gi8n4lYqWk5MnHRbVe992i8n4lZc34qJML1eBernCn2Dun8pJ7xysNlVesHdP5ST3jlYbKsqZ25XeIuTj9kIpC3K7xFycfshFLUnhWYWzvr/ACitPWW3QcNtf5RWvF9L8eYScY9DCQaU4yUaVtaBzCn2008SDZINK7Eg0qKWhwY38wro/ddCPhCCa8aU+14S2DwH/K+f7/Iy21TN/wBV/tEj1hb82QaVjeyzZALW5w8NjHjjpgH2Vnyfi8f2I+8G9R1snbtwcLPgGVxBptjWvMYYHDJV7XA8DTwLd7JA2JjWRsDGNFGtaAGgcACp+xS7/tsWPI6Uc22u1q5teNKeM9Jvt6JDoWTbJ9j2u07YMQlbhHym9q71NPOtTe4Kn7JVz9ssu2DuoXB39DqBw9k8yM5uHhdVnFitoMGCBjDnOOPTSh6B6FG253T0qOnkLHGhIOb4q1XqXpm32Z8rZAx7ZSwNc0lpAax2UGorhHNmWEw/jovJPlVKUE5MmitU5ciwGWeKI9qJJGMLjQYLSe2NTiyVPMpa6lwJrIcGZhFcjxja7yXDF048SHwhQ6Miq3Sekvvb6DubYorNE2KFoZGzEBpOck53HKSqpsfNwG2weF9vtGFzYFOahrzqmXt37yWUGObCnjqMGr+3YM9CcrcmI0orZcW3xm2SujNYrXCydtcm2RO2qUceNleJazKVlcbFte/hQ8rxp5k0+UIeaRWT2R4zpuSQZsXFn4ymJJAhnzpwHZZeJBPcNHpXEsiFkkV6I5I7Ktsve+7ReT8SsFllW8XufdofIHxWXKqfEoF0uQuliSn2Dun8pJ7xysNlVesHdP5ST3jlYbKsqZ25XeIuTj9kIpC3K7xFycfshFLUnJWRXTP/AF5PK1LXSscuxbGtnkByhxzrTjoeYXCnWHhUbuixOR3RaM/oC03D0l2H6onagKKZdJmn1J7dNii5QaqTa4aE6JQo1l0GaQmLpWt7gBA5rXEmrnAGgpixUNVFzkOY1NCT6os72WgKxOzmN4NdAcKe0U66/a0WR5ZaohIPBc3tCeGtMFw6FXLXaZ7sWkANwGYmlwqWRMBqanO7GTwnQlllLD62VoWxjZy25sFRQu2x2PQZHUPOKHnVpxoGwzRwxsjYKMja1jRWtGtAAqc5T5uk36KJnE9aewSmrZZRLG+N2R7XNPE4UXDbcE8La1Haf0+tfOd2rMWPc05WOcx3G0kH1FarsQsb9hdTLt8mFwHBZT0UVZ2TY4TaiYaYbmgzAZA/TxkUqNaN2JL4WQmSyyYjI/bI3Zi7BAcw8NGgjnUyqyn60u02Vr2lj2tc1woWuAIPGCspv5vVFlcx0DZXRvDy6jC5sWBg+EBiFHZ9BxrXRdBi5ltsZBBFQRQ8RTtlGO4wGwXLdaHshjxveRUnwW53cwxrUbRccxOsO0tqIHGJ3JyRODnO09s1h40Xe7cOzWLDMdXOee7fQuDB3LAQMnDn5lKy21n1/wAKZZDy3aHe08HQhZa8CcnujGEFLdWPh9GtadonRuVx4ExI48A4wvJLqR8PQNaFlt8eY+hVv/SKaQ8HMEHJM7g6F1JbG8HPVByTjN6E9z+k6fMTXJ0Lf72/usPkBfPbpxQ1r0hfQl7R/wALD5AU5D8SgXS5C6UEp9g7p/KSe8crDZVXrB3T+Uk945WGyrKmduV3iLk4/ZCJQ1yu8RcnH7IRK1J4V85X424i1ziuSTTTMF9GFfLd+9rpb7SMeKT+1qZz4bFtJz/qTzbSdPpUIy3E5nfXOiY7U78p5ykaYbaT9Fei3EaekqPa9x8H9ScaXaAFNVEgy6HGnmXSPD6VGBruBOtDtKiqiUNtwhRzajQW19acitmCKNBaNAxD0KLjBRkRxLOtYNbdA8PSdacbb3fVdaji7i6VwZhwdKj2tNR292n160bYJZJXhjAST6KZSToVYFqHArHeXdaOOY4bgC4ANJxCtclTn1Ixwtuiysk2AuxsX2gudIHtwXEudUONScZqRx6FXxeJLFIJHSNOA5rgGVGNpqO2OTJoW6TXWAblVHviukzHQgHPkAVcuHLj7wu5/wALjywyus4hTdU6acGhcG6Z0qKfaQ5zqZqA8eXUvC7iUyVdkHyXQP5kw+1k+Eo58zfzDpCYMugjpWkZ0fJKdJPQmtuOcO5gEFtp+nLoSnh6TrWkjOnpZxok52jWgp536DThbRdvfpAPHUpmRwPgDoOtXpGwsk7vopl1pP05G9r+Q8xKYlI4uNxPrKYDOtgFe7GI5CCvq29X7pBybV8qlwx9sPNH7r6qvV+5wcm1BZfEuF0uQukIU+wd0/lJPeOVhsqr1g7p/KSe8crDZVlTO3K7xFycfshElDXK7xFycfshErUnJXyvfvTdG1cr/a1fU5Xyvfsyt0bVyv8Aa1M4i2kIqOQHKhGD6NAu9vpkp60aCUido9Sea7gUQJ3H6onRJTOpsOVJ4XCuttCj2zjSu2zjT6FFixwkOZd7aUCJV2yQ6VC4fdUod8RXReV1hFJUBSVCHe9xqKVBUmWhcmIJ9tDqhftdqbiZK8NzDbHD0ApgRyvcDK4uGXtnF3rU8IAvWWYKvLS8cCMtBTwe4otllCebGNCz7RppHtmINMfMCfUu618E4uBEPjGVMvbTISOcpylpw4A4snMQmXxnMfSQnauCbL3K4mw0QRp84prD0+tOyPP0Ew550DoVRNhqd5GQ4vKCDfaj+b1FHOeM7Qmi8ZvgfWqlLQAuxHEMh9S+vL1Pudn5JvqXyXIGkGoGQ5qL60vV+6Wfkm+pOIynpLhdLkLpDNT7B3T+Uk945WGyqvWDun8pJ7xysNlWVM5crvEXJx+yEVRDXK7xFycfshFLUnJCyS7WxNNaJ5ZvtDW7Y/CwcFxoKAUrzLXV4g5dMRdsJTH/ADTOrOtc/wAD5vG29Wda3BJPY3/jEW7CEvjTerOtODYTk8Zb5h1rakqJH2YwNhiTxhnmHWuxsOS+MM8w61slEqJag71jg2IJd/Z5h1r3+Ec2/s8w61sVEFb7ZtdO1BFCe7DcjS44jlxApdYfkrLBsTT7+zzDrSOxNPv7PMOtahFdMOcWgOqA7KKY20BHScqYju405WPBpUincjhz5ODOjpD8tZt/CWff2eadaX8JZt+Z5p1rVDbwDguBBow4xlLyQGimfEVzNdAAVAq0xmQOqAKYqDHkJql0g8uTK/4ST78zzTrXn8I59/Z5p1rUYbrNLg3BdVxIBpiNKivS0+jSnILosLg2oqS8DGD3LnDNn7WtEeODy5MsZsTTj8dnmnWnRsVz78zzTrWjx3aYSQRgkEjGcWWlScwquo7sMoK5cEONCCBVmGSDnAFehHjh+bJmztiqY/jM806027Ymm35nmnWtPjusxzmtAd22Q0FKUqDUH91IhHjkHlyY9/CObfmeada8dsRTb+zzDrWxUSon1heXJjZ2IJt/j8w61ydh6bf4/MOtbNRKifWDyVi52G5t/j8w6007YWm3+Mf0H5lttEqI1C8lYa/YSnP+Zj6o/MtjuJYzFBHG6hLGBpIyYtCPovUyuVryi9SSQlT7B3T+Uk945WGyqvWDun8pJ7xysNlWVM7crvEXJx+yEUopjJWMa0YHatDa1NTgimdpQ81tmbmaf6//AEWnaEnUlUrRd6dvgDrB/toV99c4/BHW/wDzRuBd0lRDfjPvP/lH+0vW35zDLZweObVGjYXpJUjs2m8Wb1zvkS7NpvFm9c75EbgXdJUfs2m8Wb1zvkXvZrN4s3rnfIjYXdcPjBygHjFcuVUvs1m8Wb1zvkS7NZvFm9c75EbC5tiAyAZ82kkn0k9K8fA04iBmzaMYVN7NpvFm9c75EuzabxZvXO+RGwuT4Gu7poObGAV4bM0kHBbUCgOCKgaAcyp3ZrN4szrnfIl2azeLN653yI2FzZA1uQAVNcQAx6UtqFa0HQFTOzabxZvXO+RLs2m8Wb1zvkRsLntLdA6AltI0DoVM7NpvFm9c75EuzWbxZvXO+RGwujYgMgAz4l2qR2azeLM653yL3s1m8Xb1rvkRsLskqT2aTeLt613yJdmk3i7etd8iNhdklSOzWbxZvXO+RLs1m8Wb1zvkRsLukqR2bTeLN653yLzs2m8Wb1zvkRsLwkqQL9ZvFm9c75F12aTeLs613yI2F1SVM7LpnCggaOESnF0sRVmvgmP4TeeQ/BiNwGbAO2fyknvHKw2bIoi59nIxnKSSafzOJp6VNQNos6Z5zUNLBVFrwpBES2AHMhn3KBzKfIXJCAr25A0JbkDQrBRKiYV/cgaEtyBoVgolRAV/cgaEtyBoVgolRAV/cgaEtyBoVgolRAV/cgaEtyBoVgolRAV/cgaEtyBoVgolRAV/cgaEtyBoVgolRAV/cgaEtyBoVgolRAV/cgaEtyBoVgolRAV/cgaEtyBoVgolRAV/cgaEtyBoVgolRAV/cgaEtyBoVgolRAV/cgaEtyBoVgolRAQbLlDQiorCBmUmAugEgHigoiGtXQXoQH//2Q==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pic>
        <p:nvPicPr>
          <p:cNvPr id="7475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3861" y="4354513"/>
            <a:ext cx="25812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el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3987" cy="649288"/>
          </a:xfrm>
        </p:spPr>
        <p:txBody>
          <a:bodyPr/>
          <a:lstStyle/>
          <a:p>
            <a:pPr algn="ctr" eaLnBrk="1" hangingPunct="1"/>
            <a:r>
              <a:rPr lang="nl-NL" sz="2400" dirty="0" smtClean="0"/>
              <a:t>Boekingsrun in december </a:t>
            </a:r>
            <a:r>
              <a:rPr lang="nl-NL" sz="1400" dirty="0" smtClean="0"/>
              <a:t>(1)</a:t>
            </a: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 smtClean="0"/>
          </a:p>
        </p:txBody>
      </p:sp>
      <p:graphicFrame>
        <p:nvGraphicFramePr>
          <p:cNvPr id="93208" name="Group 24"/>
          <p:cNvGraphicFramePr>
            <a:graphicFrameLocks noGrp="1"/>
          </p:cNvGraphicFramePr>
          <p:nvPr>
            <p:ph idx="1"/>
          </p:nvPr>
        </p:nvGraphicFramePr>
        <p:xfrm>
          <a:off x="1619250" y="3573463"/>
          <a:ext cx="5473700" cy="1008063"/>
        </p:xfrm>
        <a:graphic>
          <a:graphicData uri="http://schemas.openxmlformats.org/drawingml/2006/table">
            <a:tbl>
              <a:tblPr/>
              <a:tblGrid>
                <a:gridCol w="3592513"/>
                <a:gridCol w="969962"/>
                <a:gridCol w="911225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Debiteuren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</a:t>
                      </a:r>
                      <a:r>
                        <a:rPr kumimoji="0" lang="nl-NL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Opbrengst verkopen …………..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</a:t>
                      </a:r>
                      <a:r>
                        <a:rPr kumimoji="0" lang="nl-NL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755650" y="1773238"/>
            <a:ext cx="6769100" cy="164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sz="1600" b="1" dirty="0"/>
              <a:t>Als er een fout is gemaakt met de Verkoopfactuur (</a:t>
            </a:r>
            <a:r>
              <a:rPr lang="nl-NL" sz="1600" b="1" dirty="0" err="1"/>
              <a:t>Vf</a:t>
            </a:r>
            <a:r>
              <a:rPr lang="nl-NL" sz="1600" b="1" dirty="0"/>
              <a:t>) krijgt de klant een </a:t>
            </a:r>
            <a:r>
              <a:rPr lang="nl-NL" sz="1600" b="1" dirty="0" smtClean="0"/>
              <a:t>Verkoop</a:t>
            </a:r>
            <a:r>
              <a:rPr lang="nl-NL" sz="1600" b="1" u="sng" dirty="0" smtClean="0"/>
              <a:t>credit</a:t>
            </a:r>
            <a:r>
              <a:rPr lang="nl-NL" sz="1600" b="1" dirty="0" smtClean="0"/>
              <a:t>factuur </a:t>
            </a:r>
            <a:r>
              <a:rPr lang="nl-NL" sz="1600" b="1" dirty="0"/>
              <a:t>(</a:t>
            </a:r>
            <a:r>
              <a:rPr lang="nl-NL" sz="1600" b="1" dirty="0" err="1"/>
              <a:t>Vc</a:t>
            </a:r>
            <a:r>
              <a:rPr lang="nl-NL" sz="1600" b="1" dirty="0"/>
              <a:t>)</a:t>
            </a:r>
          </a:p>
          <a:p>
            <a:endParaRPr lang="nl-NL" sz="1600" b="1" dirty="0"/>
          </a:p>
          <a:p>
            <a:r>
              <a:rPr lang="nl-NL" b="1" i="1" dirty="0"/>
              <a:t>       Verkoopfactuur (= </a:t>
            </a:r>
            <a:r>
              <a:rPr lang="nl-NL" b="1" i="1" dirty="0" err="1"/>
              <a:t>Vf</a:t>
            </a:r>
            <a:r>
              <a:rPr lang="nl-NL" b="1" i="1" dirty="0"/>
              <a:t>)    </a:t>
            </a:r>
            <a:r>
              <a:rPr lang="nl-NL" b="1" i="1" dirty="0" smtClean="0">
                <a:solidFill>
                  <a:srgbClr val="CC0000"/>
                </a:solidFill>
              </a:rPr>
              <a:t>Verkoop</a:t>
            </a:r>
            <a:r>
              <a:rPr lang="nl-NL" b="1" i="1" u="sng" dirty="0" smtClean="0">
                <a:solidFill>
                  <a:srgbClr val="CC0000"/>
                </a:solidFill>
              </a:rPr>
              <a:t>credit</a:t>
            </a:r>
            <a:r>
              <a:rPr lang="nl-NL" b="1" i="1" dirty="0" smtClean="0">
                <a:solidFill>
                  <a:srgbClr val="CC0000"/>
                </a:solidFill>
              </a:rPr>
              <a:t>factuur (</a:t>
            </a:r>
            <a:r>
              <a:rPr lang="nl-NL" b="1" i="1" dirty="0" err="1" smtClean="0">
                <a:solidFill>
                  <a:srgbClr val="CC0000"/>
                </a:solidFill>
              </a:rPr>
              <a:t>Vc</a:t>
            </a:r>
            <a:r>
              <a:rPr lang="nl-NL" b="1" i="1" dirty="0" smtClean="0">
                <a:solidFill>
                  <a:srgbClr val="CC0000"/>
                </a:solidFill>
              </a:rPr>
              <a:t>)</a:t>
            </a:r>
            <a:endParaRPr lang="nl-NL" b="1" i="1" dirty="0">
              <a:solidFill>
                <a:srgbClr val="CC0000"/>
              </a:solidFill>
            </a:endParaRPr>
          </a:p>
          <a:p>
            <a:endParaRPr lang="nl-NL" b="1" i="1" dirty="0">
              <a:solidFill>
                <a:srgbClr val="CC0000"/>
              </a:solidFill>
            </a:endParaRPr>
          </a:p>
          <a:p>
            <a:r>
              <a:rPr lang="nl-NL" b="1" i="1" dirty="0"/>
              <a:t>	        </a:t>
            </a:r>
            <a:r>
              <a:rPr lang="nl-NL" b="1" dirty="0"/>
              <a:t>omschrijving                       debet       credit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665" y="4941168"/>
            <a:ext cx="2178572" cy="163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Boekingsrun in december (2)</a:t>
            </a:r>
            <a:b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16113"/>
            <a:ext cx="7343775" cy="1800225"/>
          </a:xfrm>
        </p:spPr>
        <p:txBody>
          <a:bodyPr/>
          <a:lstStyle/>
          <a:p>
            <a:r>
              <a:rPr lang="nl-NL" sz="1400" b="1" dirty="0" smtClean="0"/>
              <a:t>Van de retour ontvangen goederen, die verstuurd zijn met een </a:t>
            </a:r>
            <a:r>
              <a:rPr lang="nl-NL" sz="1400" b="1" dirty="0" err="1" smtClean="0"/>
              <a:t>verzendbon</a:t>
            </a:r>
            <a:r>
              <a:rPr lang="nl-NL" sz="1400" b="1" dirty="0" smtClean="0"/>
              <a:t> (</a:t>
            </a:r>
            <a:r>
              <a:rPr lang="nl-NL" sz="1400" b="1" dirty="0" err="1" smtClean="0"/>
              <a:t>Vb</a:t>
            </a:r>
            <a:r>
              <a:rPr lang="nl-NL" sz="1400" b="1" dirty="0" smtClean="0"/>
              <a:t>),  wordt een </a:t>
            </a:r>
            <a:r>
              <a:rPr lang="nl-NL" sz="1400" b="1" dirty="0" err="1" smtClean="0"/>
              <a:t>retourbon</a:t>
            </a:r>
            <a:r>
              <a:rPr lang="nl-NL" sz="1400" b="1" dirty="0" smtClean="0"/>
              <a:t> (Rb) gemaakt</a:t>
            </a:r>
          </a:p>
          <a:p>
            <a:endParaRPr lang="nl-NL" sz="1400" b="1" dirty="0" smtClean="0"/>
          </a:p>
          <a:p>
            <a:pPr lvl="1">
              <a:buFontTx/>
              <a:buNone/>
            </a:pPr>
            <a:r>
              <a:rPr lang="nl-NL" sz="1700" b="1" dirty="0" err="1" smtClean="0"/>
              <a:t>Verzendbon</a:t>
            </a:r>
            <a:r>
              <a:rPr lang="nl-NL" sz="1700" b="1" dirty="0" smtClean="0"/>
              <a:t> (</a:t>
            </a:r>
            <a:r>
              <a:rPr lang="nl-NL" sz="1700" b="1" dirty="0" err="1" smtClean="0"/>
              <a:t>Vb</a:t>
            </a:r>
            <a:r>
              <a:rPr lang="nl-NL" sz="1700" b="1" dirty="0" smtClean="0"/>
              <a:t>)     </a:t>
            </a:r>
            <a:r>
              <a:rPr lang="nl-NL" sz="1700" b="1" dirty="0" err="1" smtClean="0">
                <a:solidFill>
                  <a:srgbClr val="CC0000"/>
                </a:solidFill>
              </a:rPr>
              <a:t>Retourbon</a:t>
            </a:r>
            <a:r>
              <a:rPr lang="nl-NL" sz="1700" b="1" dirty="0" smtClean="0">
                <a:solidFill>
                  <a:srgbClr val="CC0000"/>
                </a:solidFill>
              </a:rPr>
              <a:t> (Rb)</a:t>
            </a:r>
          </a:p>
          <a:p>
            <a:pPr lvl="1">
              <a:buFontTx/>
              <a:buNone/>
            </a:pPr>
            <a:endParaRPr lang="nl-NL" sz="1700" b="1" dirty="0" smtClean="0">
              <a:solidFill>
                <a:srgbClr val="CC0000"/>
              </a:solidFill>
            </a:endParaRPr>
          </a:p>
          <a:p>
            <a:pPr lvl="1">
              <a:buFontTx/>
              <a:buNone/>
            </a:pPr>
            <a:r>
              <a:rPr lang="nl-NL" sz="1700" b="1" dirty="0" smtClean="0">
                <a:solidFill>
                  <a:srgbClr val="CC0000"/>
                </a:solidFill>
              </a:rPr>
              <a:t>         </a:t>
            </a:r>
            <a:r>
              <a:rPr lang="nl-NL" sz="1700" b="1" dirty="0" smtClean="0">
                <a:solidFill>
                  <a:srgbClr val="CC0000"/>
                </a:solidFill>
              </a:rPr>
              <a:t>               </a:t>
            </a:r>
            <a:r>
              <a:rPr lang="nl-NL" sz="1700" b="1" dirty="0" smtClean="0"/>
              <a:t>omschrijving                         </a:t>
            </a:r>
            <a:r>
              <a:rPr lang="nl-NL" sz="1700" b="1" dirty="0" smtClean="0"/>
              <a:t>                         </a:t>
            </a:r>
            <a:r>
              <a:rPr lang="nl-NL" sz="1700" b="1" dirty="0" smtClean="0"/>
              <a:t>debet         credit</a:t>
            </a:r>
          </a:p>
          <a:p>
            <a:endParaRPr lang="nl-NL" sz="1400" b="1" dirty="0" smtClean="0"/>
          </a:p>
          <a:p>
            <a:endParaRPr lang="nl-NL" sz="1400" b="1" dirty="0" smtClean="0"/>
          </a:p>
          <a:p>
            <a:endParaRPr lang="nl-NL" sz="1400" b="1" dirty="0" smtClean="0"/>
          </a:p>
          <a:p>
            <a:endParaRPr lang="nl-NL" sz="1400" b="1" dirty="0" smtClean="0"/>
          </a:p>
          <a:p>
            <a:endParaRPr lang="nl-NL" sz="1400" b="1" dirty="0" smtClean="0"/>
          </a:p>
        </p:txBody>
      </p:sp>
      <p:graphicFrame>
        <p:nvGraphicFramePr>
          <p:cNvPr id="95257" name="Group 2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27886045"/>
              </p:ext>
            </p:extLst>
          </p:nvPr>
        </p:nvGraphicFramePr>
        <p:xfrm>
          <a:off x="1475655" y="3860800"/>
          <a:ext cx="6323733" cy="1008063"/>
        </p:xfrm>
        <a:graphic>
          <a:graphicData uri="http://schemas.openxmlformats.org/drawingml/2006/table">
            <a:tbl>
              <a:tblPr/>
              <a:tblGrid>
                <a:gridCol w="3983501"/>
                <a:gridCol w="1176124"/>
                <a:gridCol w="1164108"/>
              </a:tblGrid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Inkoopprijs verkopen ….. of kostprijs verkopen …….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</a:t>
                      </a: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Voorraad ……..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</a:t>
                      </a: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30690"/>
            <a:ext cx="1962919" cy="1470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4320"/>
            <a:ext cx="7773988" cy="1143000"/>
          </a:xfrm>
        </p:spPr>
        <p:txBody>
          <a:bodyPr/>
          <a:lstStyle/>
          <a:p>
            <a:pPr algn="ctr"/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inkoopcreditfactuur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16113"/>
            <a:ext cx="7643813" cy="41132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sz="1600" b="1" dirty="0" smtClean="0"/>
              <a:t>Als er een onjuiste factuur is ontvangen van ingekochte</a:t>
            </a:r>
          </a:p>
          <a:p>
            <a:pPr eaLnBrk="1" hangingPunct="1">
              <a:buFontTx/>
              <a:buNone/>
            </a:pPr>
            <a:r>
              <a:rPr lang="nl-NL" sz="1600" b="1" dirty="0" smtClean="0"/>
              <a:t>Goederen, volgt er een inkoopcreditfactuur</a:t>
            </a:r>
          </a:p>
          <a:p>
            <a:pPr eaLnBrk="1" hangingPunct="1">
              <a:buFontTx/>
              <a:buNone/>
            </a:pPr>
            <a:endParaRPr lang="nl-NL" sz="1600" b="1" i="1" dirty="0" smtClean="0"/>
          </a:p>
          <a:p>
            <a:pPr eaLnBrk="1" hangingPunct="1">
              <a:buFontTx/>
              <a:buNone/>
            </a:pPr>
            <a:r>
              <a:rPr lang="nl-NL" sz="1600" b="1" i="1" dirty="0" smtClean="0"/>
              <a:t>Inkoopfactuur (= </a:t>
            </a:r>
            <a:r>
              <a:rPr lang="nl-NL" sz="1600" b="1" i="1" dirty="0" err="1" smtClean="0"/>
              <a:t>If</a:t>
            </a:r>
            <a:r>
              <a:rPr lang="nl-NL" sz="1600" b="1" i="1" dirty="0" smtClean="0"/>
              <a:t>)      </a:t>
            </a:r>
            <a:r>
              <a:rPr lang="nl-NL" sz="1600" b="1" i="1" dirty="0" smtClean="0">
                <a:solidFill>
                  <a:srgbClr val="CC0000"/>
                </a:solidFill>
              </a:rPr>
              <a:t>Inkoopcreditfactuur (Ic)</a:t>
            </a:r>
          </a:p>
          <a:p>
            <a:pPr eaLnBrk="1" hangingPunct="1">
              <a:buFontTx/>
              <a:buNone/>
            </a:pPr>
            <a:endParaRPr lang="nl-NL" sz="1600" b="1" i="1" dirty="0" smtClean="0">
              <a:solidFill>
                <a:srgbClr val="CC0000"/>
              </a:solidFill>
            </a:endParaRPr>
          </a:p>
          <a:p>
            <a:pPr eaLnBrk="1" hangingPunct="1">
              <a:buFontTx/>
              <a:buNone/>
            </a:pPr>
            <a:endParaRPr lang="nl-NL" sz="1600" b="1" i="1" dirty="0" smtClean="0"/>
          </a:p>
          <a:p>
            <a:pPr eaLnBrk="1" hangingPunct="1">
              <a:buFontTx/>
              <a:buNone/>
            </a:pPr>
            <a:r>
              <a:rPr lang="nl-NL" sz="1600" b="1" dirty="0" smtClean="0"/>
              <a:t>                    </a:t>
            </a:r>
            <a:r>
              <a:rPr lang="nl-NL" sz="1600" b="1" dirty="0" smtClean="0"/>
              <a:t>                            </a:t>
            </a:r>
            <a:r>
              <a:rPr lang="nl-NL" sz="1600" b="1" dirty="0" smtClean="0"/>
              <a:t>omschrijving	             </a:t>
            </a:r>
            <a:r>
              <a:rPr lang="nl-NL" sz="1600" b="1" dirty="0" smtClean="0"/>
              <a:t>                            </a:t>
            </a:r>
            <a:r>
              <a:rPr lang="nl-NL" sz="1600" b="1" dirty="0" smtClean="0"/>
              <a:t>debet         credit</a:t>
            </a:r>
          </a:p>
          <a:p>
            <a:endParaRPr lang="nl-NL" sz="1600" dirty="0" smtClean="0"/>
          </a:p>
        </p:txBody>
      </p:sp>
      <p:graphicFrame>
        <p:nvGraphicFramePr>
          <p:cNvPr id="82963" name="Group 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5882216"/>
              </p:ext>
            </p:extLst>
          </p:nvPr>
        </p:nvGraphicFramePr>
        <p:xfrm>
          <a:off x="1763688" y="4129019"/>
          <a:ext cx="6156696" cy="1027748"/>
        </p:xfrm>
        <a:graphic>
          <a:graphicData uri="http://schemas.openxmlformats.org/drawingml/2006/table">
            <a:tbl>
              <a:tblPr/>
              <a:tblGrid>
                <a:gridCol w="4018324"/>
                <a:gridCol w="1101677"/>
                <a:gridCol w="1036695"/>
              </a:tblGrid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Voorraad goederen, …kosten, inventaris, machines, 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</a:t>
                      </a: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Crediteuren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</a:t>
                      </a: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2965" name="Picture 21" descr="ANd9GcRKt9SuHXbAMeYcMm6E55kwV3mxfzrSsZI05CEH1O4Xlmp7l8sssshaZgHv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0272" y="5229200"/>
            <a:ext cx="1800225" cy="1308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773987" cy="1143000"/>
          </a:xfrm>
        </p:spPr>
        <p:txBody>
          <a:bodyPr>
            <a:normAutofit/>
          </a:bodyPr>
          <a:lstStyle/>
          <a:p>
            <a:pPr algn="ctr"/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Vaste coderingen</a:t>
            </a:r>
          </a:p>
        </p:txBody>
      </p:sp>
      <p:graphicFrame>
        <p:nvGraphicFramePr>
          <p:cNvPr id="85057" name="Group 6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836776156"/>
              </p:ext>
            </p:extLst>
          </p:nvPr>
        </p:nvGraphicFramePr>
        <p:xfrm>
          <a:off x="2267744" y="1998974"/>
          <a:ext cx="6120681" cy="4696019"/>
        </p:xfrm>
        <a:graphic>
          <a:graphicData uri="http://schemas.openxmlformats.org/drawingml/2006/table">
            <a:tbl>
              <a:tblPr/>
              <a:tblGrid>
                <a:gridCol w="2632551"/>
                <a:gridCol w="1547169"/>
                <a:gridCol w="1940961"/>
              </a:tblGrid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financieel feit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nl-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debet of </a:t>
                      </a:r>
                      <a:endParaRPr kumimoji="0" lang="nl-N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 credit</a:t>
                      </a:r>
                      <a:endParaRPr kumimoji="0" lang="nl-N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Grootboek-rekening</a:t>
                      </a:r>
                      <a:endParaRPr kumimoji="0" lang="nl-N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kas-ontvangst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 debet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kas-uitgave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 credit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bankbijschrijving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 debet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bankafschrijving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credit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verkoopfactuur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debiteuren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verkoopcreditfactuur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credit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debiteuren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inkoopfactuur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credit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crediteuren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inkoopcreditfactuur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crediteuren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92696"/>
            <a:ext cx="1637928" cy="1091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afschrijvingen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16113"/>
            <a:ext cx="7067550" cy="4113212"/>
          </a:xfrm>
        </p:spPr>
        <p:txBody>
          <a:bodyPr/>
          <a:lstStyle/>
          <a:p>
            <a:r>
              <a:rPr lang="nl-NL" sz="1600" b="1" dirty="0" smtClean="0"/>
              <a:t>Afschrijving = waardevermindering van vaste activa</a:t>
            </a:r>
          </a:p>
          <a:p>
            <a:r>
              <a:rPr lang="nl-NL" sz="1600" b="1" dirty="0" smtClean="0"/>
              <a:t>Afschrijvingen zijn interne boekingsstukken</a:t>
            </a:r>
          </a:p>
          <a:p>
            <a:r>
              <a:rPr lang="nl-NL" sz="1600" b="1" dirty="0" smtClean="0"/>
              <a:t>Noteren op diversen (=D)</a:t>
            </a:r>
          </a:p>
          <a:p>
            <a:endParaRPr lang="nl-NL" sz="1600" b="1" dirty="0" smtClean="0"/>
          </a:p>
          <a:p>
            <a:pPr>
              <a:buFontTx/>
              <a:buNone/>
            </a:pPr>
            <a:r>
              <a:rPr lang="nl-NL" sz="1600" dirty="0" smtClean="0"/>
              <a:t>     </a:t>
            </a:r>
            <a:r>
              <a:rPr lang="nl-NL" sz="1600" u="sng" dirty="0" smtClean="0"/>
              <a:t>Vaste codering  </a:t>
            </a:r>
            <a:r>
              <a:rPr lang="nl-NL" sz="1600" b="1" u="sng" dirty="0" smtClean="0"/>
              <a:t>Diversen (D)</a:t>
            </a:r>
          </a:p>
          <a:p>
            <a:pPr>
              <a:buFontTx/>
              <a:buNone/>
            </a:pPr>
            <a:endParaRPr lang="nl-NL" sz="1600" b="1" u="sng" dirty="0" smtClean="0"/>
          </a:p>
          <a:p>
            <a:pPr>
              <a:buFontTx/>
              <a:buNone/>
            </a:pPr>
            <a:r>
              <a:rPr lang="nl-NL" sz="1600" dirty="0" smtClean="0"/>
              <a:t>             </a:t>
            </a:r>
            <a:r>
              <a:rPr lang="nl-NL" sz="1600" dirty="0" smtClean="0"/>
              <a:t>                                                         </a:t>
            </a:r>
            <a:r>
              <a:rPr lang="nl-NL" sz="1400" b="1" dirty="0" smtClean="0"/>
              <a:t>omschrijving                                 debet         credit</a:t>
            </a:r>
          </a:p>
        </p:txBody>
      </p:sp>
      <p:graphicFrame>
        <p:nvGraphicFramePr>
          <p:cNvPr id="87044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5459205"/>
              </p:ext>
            </p:extLst>
          </p:nvPr>
        </p:nvGraphicFramePr>
        <p:xfrm>
          <a:off x="1940423" y="4265300"/>
          <a:ext cx="5689252" cy="1231900"/>
        </p:xfrm>
        <a:graphic>
          <a:graphicData uri="http://schemas.openxmlformats.org/drawingml/2006/table">
            <a:tbl>
              <a:tblPr/>
              <a:tblGrid>
                <a:gridCol w="3712563"/>
                <a:gridCol w="1018446"/>
                <a:gridCol w="958243"/>
              </a:tblGrid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Afschrijvingskosten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Vaste activa: bijv. gebouwen, machines, inventaris, auto’s, etc.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7060" name="Picture 20" descr="ANd9GcRcX8qLYVp4T2Ni5wMM9VNqN3c8WbPWs9A_8ag2wgr6zovxCaFGMyT5QVhY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216" y="2563813"/>
            <a:ext cx="2292822" cy="11464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95429"/>
            <a:ext cx="7773988" cy="1143000"/>
          </a:xfrm>
        </p:spPr>
        <p:txBody>
          <a:bodyPr>
            <a:normAutofit/>
          </a:bodyPr>
          <a:lstStyle/>
          <a:p>
            <a:pPr algn="ctr"/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Overboeking saldi rekening privé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naar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rekening eigen vermogen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16113"/>
            <a:ext cx="7643813" cy="4113212"/>
          </a:xfrm>
        </p:spPr>
        <p:txBody>
          <a:bodyPr/>
          <a:lstStyle/>
          <a:p>
            <a:r>
              <a:rPr lang="nl-NL" sz="1400" b="1" dirty="0" smtClean="0"/>
              <a:t>Verschil debet en credit van rekening privé overboeken </a:t>
            </a:r>
          </a:p>
          <a:p>
            <a:pPr>
              <a:buFontTx/>
              <a:buNone/>
            </a:pPr>
            <a:r>
              <a:rPr lang="nl-NL" sz="1400" b="1" dirty="0" smtClean="0"/>
              <a:t>	naar rekening eigen vermogen</a:t>
            </a:r>
          </a:p>
          <a:p>
            <a:r>
              <a:rPr lang="nl-NL" sz="1400" b="1" dirty="0" smtClean="0"/>
              <a:t>= Wegboeken rekening privé</a:t>
            </a:r>
          </a:p>
          <a:p>
            <a:endParaRPr lang="nl-NL" sz="1400" b="1" dirty="0" smtClean="0"/>
          </a:p>
          <a:p>
            <a:pPr>
              <a:buFontTx/>
              <a:buNone/>
            </a:pPr>
            <a:r>
              <a:rPr lang="nl-NL" sz="1400" u="sng" dirty="0" smtClean="0"/>
              <a:t>Vaste codering bij meer privé-opnamen dan –stortingen:</a:t>
            </a:r>
          </a:p>
          <a:p>
            <a:pPr>
              <a:buFontTx/>
              <a:buNone/>
            </a:pPr>
            <a:endParaRPr lang="nl-NL" sz="1400" u="sng" dirty="0" smtClean="0"/>
          </a:p>
          <a:p>
            <a:pPr>
              <a:buFontTx/>
              <a:buNone/>
            </a:pPr>
            <a:r>
              <a:rPr lang="nl-NL" sz="1400" dirty="0" smtClean="0"/>
              <a:t>		   </a:t>
            </a:r>
            <a:r>
              <a:rPr lang="nl-NL" sz="1400" dirty="0" smtClean="0"/>
              <a:t>                                            </a:t>
            </a:r>
            <a:r>
              <a:rPr lang="nl-NL" sz="1400" b="1" dirty="0" smtClean="0"/>
              <a:t>omschrijving                           </a:t>
            </a:r>
            <a:r>
              <a:rPr lang="nl-NL" sz="1400" b="1" dirty="0" smtClean="0"/>
              <a:t>                           </a:t>
            </a:r>
            <a:r>
              <a:rPr lang="nl-NL" sz="1400" b="1" dirty="0" smtClean="0"/>
              <a:t>debet          credit</a:t>
            </a:r>
          </a:p>
        </p:txBody>
      </p:sp>
      <p:graphicFrame>
        <p:nvGraphicFramePr>
          <p:cNvPr id="89111" name="Group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4626738"/>
              </p:ext>
            </p:extLst>
          </p:nvPr>
        </p:nvGraphicFramePr>
        <p:xfrm>
          <a:off x="2065637" y="4125195"/>
          <a:ext cx="6035376" cy="877888"/>
        </p:xfrm>
        <a:graphic>
          <a:graphicData uri="http://schemas.openxmlformats.org/drawingml/2006/table">
            <a:tbl>
              <a:tblPr/>
              <a:tblGrid>
                <a:gridCol w="3939739"/>
                <a:gridCol w="1078882"/>
                <a:gridCol w="1016755"/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Eigen Vermogen  </a:t>
                      </a: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(bijv. D. Waterman)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Privé-rekening </a:t>
                      </a: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(bijv. privé D. Waterman)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9113" name="Picture 25" descr="ANd9GcQTA42zAhOzJn_iYAO60Lo0uSwAnZC2t8tY0cSoIuQI9zXtNhj3IptbL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5241925"/>
            <a:ext cx="1325563" cy="1265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400" dirty="0" smtClean="0"/>
              <a:t>De kolommenbalans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nl-NL" smtClean="0"/>
          </a:p>
          <a:p>
            <a:endParaRPr lang="nl-NL" smtClean="0"/>
          </a:p>
          <a:p>
            <a:endParaRPr lang="nl-NL" smtClean="0"/>
          </a:p>
        </p:txBody>
      </p:sp>
      <p:graphicFrame>
        <p:nvGraphicFramePr>
          <p:cNvPr id="91328" name="Group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6404"/>
              </p:ext>
            </p:extLst>
          </p:nvPr>
        </p:nvGraphicFramePr>
        <p:xfrm>
          <a:off x="1691680" y="2140903"/>
          <a:ext cx="6553200" cy="2550160"/>
        </p:xfrm>
        <a:graphic>
          <a:graphicData uri="http://schemas.openxmlformats.org/drawingml/2006/table">
            <a:tbl>
              <a:tblPr/>
              <a:tblGrid>
                <a:gridCol w="819150"/>
                <a:gridCol w="819150"/>
                <a:gridCol w="819150"/>
                <a:gridCol w="819150"/>
                <a:gridCol w="819150"/>
                <a:gridCol w="819150"/>
                <a:gridCol w="819150"/>
                <a:gridCol w="819150"/>
              </a:tblGrid>
              <a:tr h="4064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Proefbalans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Saldibalans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Resultaten-rekening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Eindbalans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Totaalbedragen debet en credit van de grootboek-rekeningen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Saldi debet en credit van de </a:t>
                      </a:r>
                      <a:r>
                        <a:rPr kumimoji="0" lang="nl-NL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grootboek-rekeningen</a:t>
                      </a:r>
                      <a:endParaRPr kumimoji="0" lang="nl-NL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Saldi van de rekeningen van opbrengsten en kosten (rubriek 4 en 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Saldi van de balans-rekeningen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1330" name="Picture 194" descr="ANd9GcSgod6G457vs4QGYaVQWiOkJzaN1vyyHir96xm_qidL_afz9E-CeRNJCRq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5051425"/>
            <a:ext cx="2560637" cy="1435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400" dirty="0" smtClean="0"/>
              <a:t>Het </a:t>
            </a:r>
            <a:r>
              <a:rPr lang="nl-NL" sz="2400" dirty="0" err="1" smtClean="0"/>
              <a:t>exploitatie-overzicht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1400" dirty="0" smtClean="0"/>
              <a:t>pag. 10 van de bijlage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2006989" y="1700808"/>
            <a:ext cx="6635080" cy="4929411"/>
          </a:xfrm>
        </p:spPr>
        <p:txBody>
          <a:bodyPr/>
          <a:lstStyle/>
          <a:p>
            <a:pPr lvl="1">
              <a:buFontTx/>
              <a:buNone/>
            </a:pPr>
            <a:r>
              <a:rPr lang="nl-NL" sz="2000" b="1" dirty="0" smtClean="0"/>
              <a:t>Opbrengst van de verkopen</a:t>
            </a:r>
          </a:p>
          <a:p>
            <a:pPr>
              <a:buFontTx/>
              <a:buNone/>
            </a:pPr>
            <a:r>
              <a:rPr lang="nl-NL" sz="2000" b="1" dirty="0" smtClean="0"/>
              <a:t>   - </a:t>
            </a:r>
            <a:r>
              <a:rPr lang="nl-NL" sz="2000" b="1" u="sng" dirty="0" smtClean="0"/>
              <a:t>Inkoopprijs van de verkopen</a:t>
            </a:r>
          </a:p>
          <a:p>
            <a:pPr>
              <a:buFontTx/>
              <a:buNone/>
            </a:pPr>
            <a:r>
              <a:rPr lang="nl-NL" sz="2000" b="1" dirty="0" smtClean="0"/>
              <a:t>  = </a:t>
            </a:r>
            <a:r>
              <a:rPr lang="nl-NL" sz="2000" b="1" dirty="0" err="1" smtClean="0"/>
              <a:t>Bruto-winst</a:t>
            </a:r>
            <a:r>
              <a:rPr lang="nl-NL" sz="2000" b="1" dirty="0" smtClean="0"/>
              <a:t> </a:t>
            </a:r>
          </a:p>
          <a:p>
            <a:pPr>
              <a:buFontTx/>
              <a:buNone/>
            </a:pPr>
            <a:r>
              <a:rPr lang="nl-NL" sz="2000" b="1" dirty="0" smtClean="0"/>
              <a:t>   - </a:t>
            </a:r>
            <a:r>
              <a:rPr lang="nl-NL" sz="2000" b="1" u="sng" dirty="0" smtClean="0"/>
              <a:t>Exploitatie-</a:t>
            </a:r>
            <a:r>
              <a:rPr lang="nl-NL" b="1" u="sng" dirty="0" smtClean="0"/>
              <a:t> </a:t>
            </a:r>
            <a:r>
              <a:rPr lang="nl-NL" sz="1400" b="1" u="sng" dirty="0" smtClean="0"/>
              <a:t>of bedrijfs</a:t>
            </a:r>
            <a:r>
              <a:rPr lang="nl-NL" sz="2000" b="1" u="sng" dirty="0" smtClean="0"/>
              <a:t>kosten</a:t>
            </a:r>
          </a:p>
          <a:p>
            <a:pPr>
              <a:buFontTx/>
              <a:buNone/>
            </a:pPr>
            <a:r>
              <a:rPr lang="nl-NL" b="1" dirty="0" smtClean="0"/>
              <a:t>  = </a:t>
            </a:r>
            <a:r>
              <a:rPr lang="nl-NL" sz="2000" b="1" dirty="0" err="1" smtClean="0"/>
              <a:t>Netto-winst</a:t>
            </a:r>
            <a:endParaRPr lang="nl-NL" sz="2000" b="1" dirty="0" smtClean="0"/>
          </a:p>
          <a:p>
            <a:pPr>
              <a:buFontTx/>
              <a:buNone/>
            </a:pPr>
            <a:r>
              <a:rPr lang="nl-NL" sz="2000" b="1" dirty="0" smtClean="0"/>
              <a:t>   - </a:t>
            </a:r>
            <a:r>
              <a:rPr lang="nl-NL" sz="2000" b="1" u="sng" dirty="0" smtClean="0"/>
              <a:t>Toegerekende kosten</a:t>
            </a:r>
            <a:r>
              <a:rPr lang="nl-NL" b="1" u="sng" dirty="0" smtClean="0"/>
              <a:t> </a:t>
            </a:r>
            <a:r>
              <a:rPr lang="nl-NL" sz="1200" b="1" u="sng" dirty="0" smtClean="0"/>
              <a:t>(gewaardeerd loon en gewaardeerde rente)</a:t>
            </a:r>
          </a:p>
          <a:p>
            <a:pPr>
              <a:buFontTx/>
              <a:buNone/>
            </a:pPr>
            <a:r>
              <a:rPr lang="nl-NL" sz="2000" b="1" dirty="0" smtClean="0"/>
              <a:t>   = </a:t>
            </a:r>
            <a:r>
              <a:rPr lang="nl-NL" sz="2000" b="1" dirty="0" err="1" smtClean="0"/>
              <a:t>Bedrijfs-economisch</a:t>
            </a:r>
            <a:r>
              <a:rPr lang="nl-NL" sz="2000" b="1" dirty="0" smtClean="0"/>
              <a:t> resultaat</a:t>
            </a:r>
          </a:p>
        </p:txBody>
      </p:sp>
      <p:pic>
        <p:nvPicPr>
          <p:cNvPr id="94213" name="Picture 5" descr="ANd9GcSQ37S7WTselt20Vi4sf7qSZCvo0onY_yEvOEiRA8HY7UqnzhpJhFJe_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4797425"/>
            <a:ext cx="1389062" cy="1389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a powerpoint DGC">
  <a:themeElements>
    <a:clrScheme name="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GC3_ontwerpsjablonen[1].def">
  <a:themeElements>
    <a:clrScheme name="3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GC3_ontwerpsjablonen[1].def">
  <a:themeElements>
    <a:clrScheme name="4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GC3_ontwerpsjablonen[1].def">
  <a:themeElements>
    <a:clrScheme name="5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GC3_ontwerpsjablonen[1].def">
  <a:themeElements>
    <a:clrScheme name="6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Algemene powerpoint Helicon 2015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powerpoint DGC</Template>
  <TotalTime>2863</TotalTime>
  <Words>405</Words>
  <Application>Microsoft Office PowerPoint</Application>
  <PresentationFormat>Diavoorstelling 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6</vt:i4>
      </vt:variant>
      <vt:variant>
        <vt:lpstr>Diatitels</vt:lpstr>
      </vt:variant>
      <vt:variant>
        <vt:i4>11</vt:i4>
      </vt:variant>
    </vt:vector>
  </HeadingPairs>
  <TitlesOfParts>
    <vt:vector size="20" baseType="lpstr">
      <vt:lpstr>Arial</vt:lpstr>
      <vt:lpstr>Calibri</vt:lpstr>
      <vt:lpstr>Verdana</vt:lpstr>
      <vt:lpstr>Thema powerpoint DGC</vt:lpstr>
      <vt:lpstr>3_GC3_ontwerpsjablonen[1].def</vt:lpstr>
      <vt:lpstr>4_GC3_ontwerpsjablonen[1].def</vt:lpstr>
      <vt:lpstr>5_GC3_ontwerpsjablonen[1].def</vt:lpstr>
      <vt:lpstr>6_GC3_ontwerpsjablonen[1].def</vt:lpstr>
      <vt:lpstr>Algemene powerpoint Helicon 2015</vt:lpstr>
      <vt:lpstr>Bedrijfs-administratie  les 5: Hdst 3.6 – 3.10</vt:lpstr>
      <vt:lpstr>Boekingsrun in december (1) </vt:lpstr>
      <vt:lpstr>Boekingsrun in december (2) </vt:lpstr>
      <vt:lpstr>De inkoopcreditfactuur</vt:lpstr>
      <vt:lpstr>Vaste coderingen</vt:lpstr>
      <vt:lpstr>afschrijvingen</vt:lpstr>
      <vt:lpstr>Overboeking saldi rekening privé  naar rekening eigen vermogen</vt:lpstr>
      <vt:lpstr>De kolommenbalans</vt:lpstr>
      <vt:lpstr>Het exploitatie-overzicht pag. 10 van de bijlage</vt:lpstr>
      <vt:lpstr>Vermogensvergelijking bij een eenmanszaak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Gemeente</dc:title>
  <dc:creator>Amber Ancion</dc:creator>
  <cp:lastModifiedBy>Jo van den Broek</cp:lastModifiedBy>
  <cp:revision>183</cp:revision>
  <dcterms:created xsi:type="dcterms:W3CDTF">2014-01-10T10:15:35Z</dcterms:created>
  <dcterms:modified xsi:type="dcterms:W3CDTF">2015-09-07T11:03:28Z</dcterms:modified>
</cp:coreProperties>
</file>